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8" r:id="rId2"/>
    <p:sldId id="381" r:id="rId3"/>
    <p:sldId id="389" r:id="rId4"/>
    <p:sldId id="391" r:id="rId5"/>
    <p:sldId id="398" r:id="rId6"/>
    <p:sldId id="392" r:id="rId7"/>
    <p:sldId id="399" r:id="rId8"/>
    <p:sldId id="393" r:id="rId9"/>
    <p:sldId id="395" r:id="rId10"/>
    <p:sldId id="396" r:id="rId11"/>
    <p:sldId id="397" r:id="rId12"/>
    <p:sldId id="400" r:id="rId13"/>
    <p:sldId id="402" r:id="rId14"/>
    <p:sldId id="401" r:id="rId15"/>
    <p:sldId id="388" r:id="rId16"/>
    <p:sldId id="372" r:id="rId17"/>
    <p:sldId id="3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E4DD7C"/>
    <a:srgbClr val="CCFFFF"/>
    <a:srgbClr val="CCFF33"/>
    <a:srgbClr val="00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54D0-2E8C-4120-BEAD-4EE2657BF6C4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A744B-4C4F-4E21-9D6E-297E7503B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744B-4C4F-4E21-9D6E-297E7503B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1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9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8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8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7C71-2D13-4A3D-8DE4-27162D0CC181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263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  <p:extLst>
      <p:ext uri="{BB962C8B-B14F-4D97-AF65-F5344CB8AC3E}">
        <p14:creationId xmlns:p14="http://schemas.microsoft.com/office/powerpoint/2010/main" val="202031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137" y="455061"/>
            <a:ext cx="1120832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</a:rPr>
              <a:t>BÀI </a:t>
            </a:r>
            <a:r>
              <a:rPr lang="en-US" sz="2400" b="1" u="sng" dirty="0" smtClean="0">
                <a:solidFill>
                  <a:srgbClr val="C00000"/>
                </a:solidFill>
              </a:rPr>
              <a:t>16: </a:t>
            </a:r>
            <a:r>
              <a:rPr lang="en-US" sz="2400" b="1" dirty="0" smtClean="0">
                <a:solidFill>
                  <a:srgbClr val="C00000"/>
                </a:solidFill>
              </a:rPr>
              <a:t>CHÍNH </a:t>
            </a:r>
            <a:r>
              <a:rPr lang="en-US" sz="2400" b="1" dirty="0">
                <a:solidFill>
                  <a:srgbClr val="C00000"/>
                </a:solidFill>
              </a:rPr>
              <a:t>SÁCH CAI TRỊ CỦA CÁC TRIỀU ĐẠI PHONG KIẾN PHƯƠNG BẮC VÀ NHỮNG CHUYỂN BIẾN KINH TẾ, VĂN HOÁ, XÃ HỘI CỦA VIỆT NAM THỜI BẮC THUỘC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137" y="1496693"/>
            <a:ext cx="1120832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u="sng" dirty="0" smtClean="0">
                <a:solidFill>
                  <a:srgbClr val="C00000"/>
                </a:solidFill>
              </a:rPr>
              <a:t>Mục tiêu bài học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Chỉ </a:t>
            </a:r>
            <a:r>
              <a:rPr lang="it-IT" sz="2400" dirty="0">
                <a:solidFill>
                  <a:srgbClr val="002060"/>
                </a:solidFill>
              </a:rPr>
              <a:t>ra các chính sách cai trị chính trị, kinh tế, văn hoá của các triều đại phương Bắc đối với Âu Lạc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Phân </a:t>
            </a:r>
            <a:r>
              <a:rPr lang="it-IT" sz="2400" dirty="0">
                <a:solidFill>
                  <a:srgbClr val="002060"/>
                </a:solidFill>
              </a:rPr>
              <a:t>tích những chuyển biến về chính trị, kinh tế, văn hoá, xã hội của Âu Lạc dưới sự cai trị của các triều đại phương Bắc.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Tư liệu:NƯỚC TA DƯỚI ÁCH ĐÔ HỘ CỦA CÁC TRIỀU ĐẠI PHONG KIẾN PHƯƠNG BẮC –  Kho tư liệu lịch sử lớp 4 – lớ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4769502"/>
            <a:ext cx="2815871" cy="18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02. Âu lạc và Nam Việt - Nhân Vật Anh Hùng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" y="4669576"/>
            <a:ext cx="3049914" cy="188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i Bà Trưng – Wikipedia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503" y="4716303"/>
            <a:ext cx="2595759" cy="19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7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ữ Há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99" y="4253061"/>
            <a:ext cx="2266828" cy="22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ai Bà Trưng và bài học “ việc nước trước việc nhà ” - Tạp chí văn hó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ai Bà Trưng khởi nghĩa (Tranh dân gian Đông Hồ - DR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1366223"/>
            <a:ext cx="7207392" cy="3939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 smtClean="0">
                <a:solidFill>
                  <a:srgbClr val="002060"/>
                </a:solidFill>
              </a:rPr>
              <a:t>Về</a:t>
            </a:r>
            <a:r>
              <a:rPr lang="en-GB" sz="2600" b="1" i="1" u="sng" dirty="0" smtClean="0">
                <a:solidFill>
                  <a:srgbClr val="002060"/>
                </a:solidFill>
              </a:rPr>
              <a:t> </a:t>
            </a:r>
            <a:r>
              <a:rPr lang="en-GB" sz="2600" b="1" i="1" u="sng" dirty="0" err="1" smtClean="0">
                <a:solidFill>
                  <a:srgbClr val="002060"/>
                </a:solidFill>
              </a:rPr>
              <a:t>văn</a:t>
            </a:r>
            <a:r>
              <a:rPr lang="en-GB" sz="2600" b="1" i="1" u="sng" dirty="0" smtClean="0">
                <a:solidFill>
                  <a:srgbClr val="002060"/>
                </a:solidFill>
              </a:rPr>
              <a:t> </a:t>
            </a:r>
            <a:r>
              <a:rPr lang="en-GB" sz="2600" b="1" i="1" u="sng" dirty="0" err="1" smtClean="0">
                <a:solidFill>
                  <a:srgbClr val="002060"/>
                </a:solidFill>
              </a:rPr>
              <a:t>hóa</a:t>
            </a:r>
            <a:endParaRPr lang="en-GB" sz="2600" b="1" i="1" u="sng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</a:rPr>
              <a:t>Đưa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Hán</a:t>
            </a:r>
            <a:r>
              <a:rPr lang="en-GB" sz="2600" dirty="0">
                <a:solidFill>
                  <a:srgbClr val="002060"/>
                </a:solidFill>
              </a:rPr>
              <a:t> sang </a:t>
            </a:r>
            <a:r>
              <a:rPr lang="en-GB" sz="2600" dirty="0" err="1">
                <a:solidFill>
                  <a:srgbClr val="002060"/>
                </a:solidFill>
              </a:rPr>
              <a:t>sống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cùng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kết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hôn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…</a:t>
            </a:r>
            <a:endParaRPr lang="en-US" sz="2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</a:rPr>
              <a:t>Mở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trường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dạy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chữ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Hán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áp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luật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pháp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Hán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đối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yêu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cầu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theo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phong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tục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quán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Hán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5175" y="339106"/>
            <a:ext cx="10612377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145" y="1499662"/>
            <a:ext cx="2173514" cy="23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9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3423" y="1557095"/>
            <a:ext cx="10856748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90500" algn="l"/>
              </a:tabLst>
            </a:pP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2600" b="1" i="1" u="sng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190500" algn="l"/>
              </a:tabLst>
            </a:pP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–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thuộc</a:t>
            </a:r>
            <a:endParaRPr lang="en-US" sz="2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423" y="416400"/>
            <a:ext cx="11122025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về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tế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văn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hoá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xã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hội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thời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Bắc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thuộc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6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38" y="1491796"/>
            <a:ext cx="698143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i="1" dirty="0" err="1" smtClean="0">
                <a:solidFill>
                  <a:srgbClr val="C00000"/>
                </a:solidFill>
              </a:rPr>
              <a:t>Về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kinh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tế</a:t>
            </a:r>
            <a:endParaRPr lang="en-US" sz="2600" b="1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Nghề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nông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trồng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lúa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nước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tiếp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tục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phát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triển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Nghề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rèn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sắt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đúc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đồng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duy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trì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có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thêm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số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nghề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mới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như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làm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giấy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thủy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tinh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Hoạt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động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buôn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với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các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nước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đẩy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mạnh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trước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423" y="416400"/>
            <a:ext cx="11122025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về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tế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văn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hoá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xã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hội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thời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Bắc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thuộc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291" y="5335110"/>
            <a:ext cx="1934966" cy="152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668" y="1491796"/>
            <a:ext cx="4078514" cy="51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3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28" y="3078054"/>
            <a:ext cx="9505901" cy="3779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423" y="416400"/>
            <a:ext cx="11122025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về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tế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văn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hoá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xã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hội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thời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Bắc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thuộc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423" y="1423554"/>
            <a:ext cx="108567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90500" algn="l"/>
              </a:tabLst>
            </a:pP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190500" algn="l"/>
              </a:tabLst>
            </a:pP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6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5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566" y="1578882"/>
            <a:ext cx="641537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b="1" i="1" dirty="0" err="1" smtClean="0">
                <a:solidFill>
                  <a:srgbClr val="C00000"/>
                </a:solidFill>
              </a:rPr>
              <a:t>Chuyển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biến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xã</a:t>
            </a:r>
            <a:r>
              <a:rPr lang="en-US" sz="2600" b="1" i="1" dirty="0" smtClean="0">
                <a:solidFill>
                  <a:srgbClr val="C00000"/>
                </a:solidFill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</a:rPr>
              <a:t>hội</a:t>
            </a:r>
            <a:endParaRPr lang="en-US" sz="2600" b="1" i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số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quan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lại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địa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chủ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Hán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bị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Việt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hóa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Tầng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lớp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địa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chủ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Việt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cũng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dần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hình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>
                <a:solidFill>
                  <a:srgbClr val="002060"/>
                </a:solidFill>
              </a:rPr>
              <a:t>Nhiều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bị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tước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đoạt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ruộng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đất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phải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trở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nông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dân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lệ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thuộc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hoặc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nô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tì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423" y="416400"/>
            <a:ext cx="11122025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2.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chuyển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biến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về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kinh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tế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văn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hoá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xã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hội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thời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Bắc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thuộc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308" b="15551"/>
          <a:stretch/>
        </p:blipFill>
        <p:spPr>
          <a:xfrm>
            <a:off x="7283335" y="1476320"/>
            <a:ext cx="4248794" cy="28145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335" y="4551598"/>
            <a:ext cx="4407173" cy="21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B4DE04-0D35-7548-A712-B9F416D3C458}"/>
              </a:ext>
            </a:extLst>
          </p:cNvPr>
          <p:cNvSpPr/>
          <p:nvPr/>
        </p:nvSpPr>
        <p:spPr>
          <a:xfrm>
            <a:off x="3719989" y="242204"/>
            <a:ext cx="4486204" cy="5816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CE4573-C7EC-4D40-9455-AA96E2743AC1}"/>
              </a:ext>
            </a:extLst>
          </p:cNvPr>
          <p:cNvSpPr txBox="1"/>
          <p:nvPr/>
        </p:nvSpPr>
        <p:spPr>
          <a:xfrm>
            <a:off x="1268412" y="1558604"/>
            <a:ext cx="9389358" cy="51346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 vụ: Hãy viết lại nội dung bài học dựa vào các từ khoá sau</a:t>
            </a:r>
            <a:r>
              <a:rPr lang="vi-VN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 Bắc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thành châu, quận, huyện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 quyền muối và sắt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 hoá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nghề làm giấy, thuỷ tinh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 xăm mình, ăn trầu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Viết chữ - Chúng ta là Giáo viên Tiểu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16" y="2427210"/>
            <a:ext cx="2952466" cy="19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0985" y="483462"/>
            <a:ext cx="10182883" cy="68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Keyword,61% OFF,allinsap.net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59" y="478827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21929" y="272955"/>
            <a:ext cx="10182883" cy="844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480"/>
          <a:stretch/>
        </p:blipFill>
        <p:spPr>
          <a:xfrm>
            <a:off x="7718440" y="1307541"/>
            <a:ext cx="4187541" cy="2513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28" y="3963064"/>
            <a:ext cx="3783167" cy="276773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397283"/>
              </p:ext>
            </p:extLst>
          </p:nvPr>
        </p:nvGraphicFramePr>
        <p:xfrm>
          <a:off x="558042" y="1584165"/>
          <a:ext cx="6879988" cy="481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582"/>
                <a:gridCol w="4807619"/>
                <a:gridCol w="1138787"/>
              </a:tblGrid>
              <a:tr h="658759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rgbClr val="002060"/>
                          </a:solidFill>
                        </a:rPr>
                        <a:t>STT</a:t>
                      </a:r>
                      <a:endParaRPr lang="en-US" sz="2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i="1" dirty="0" err="1" smtClean="0">
                          <a:solidFill>
                            <a:srgbClr val="002060"/>
                          </a:solidFill>
                        </a:rPr>
                        <a:t>Mục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</a:rPr>
                        <a:t>tiêu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</a:rPr>
                        <a:t>bài</a:t>
                      </a:r>
                      <a:r>
                        <a:rPr lang="en-US" sz="2400" i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i="1" baseline="0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endParaRPr lang="en-US" sz="2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69743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Chỉ ra các chính sách cai trị chính trị, kinh tế, văn hoá của các triều đại phương Bắc đối với Âu Lạc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86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Phân tích những chuyển biến về chính trị, kinh tế, văn hoá, xã hội của Âu Lạc dưới sự cai trị của các triều đại phương Bắc. 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0733"/>
          <a:stretch/>
        </p:blipFill>
        <p:spPr>
          <a:xfrm>
            <a:off x="6553669" y="1662509"/>
            <a:ext cx="616388" cy="5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2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0985" y="483462"/>
            <a:ext cx="10182883" cy="682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VẬN DỤNG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780" y="1507323"/>
            <a:ext cx="10948873" cy="4293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hãy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tưởng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tượng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mình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một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Âu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Lạc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kết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hôn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với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trong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kỳ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Bắc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thuộc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hãy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kể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về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những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điều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học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được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từ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Hán</a:t>
            </a:r>
            <a:r>
              <a:rPr lang="en-US" sz="2600" dirty="0">
                <a:solidFill>
                  <a:srgbClr val="002060"/>
                </a:solidFill>
              </a:rPr>
              <a:t> (</a:t>
            </a:r>
            <a:r>
              <a:rPr lang="en-US" sz="2600" dirty="0" err="1">
                <a:solidFill>
                  <a:srgbClr val="002060"/>
                </a:solidFill>
              </a:rPr>
              <a:t>vợ</a:t>
            </a:r>
            <a:r>
              <a:rPr lang="en-US" sz="2600" dirty="0">
                <a:solidFill>
                  <a:srgbClr val="002060"/>
                </a:solidFill>
              </a:rPr>
              <a:t>/</a:t>
            </a:r>
            <a:r>
              <a:rPr lang="en-US" sz="2600" dirty="0" err="1">
                <a:solidFill>
                  <a:srgbClr val="002060"/>
                </a:solidFill>
              </a:rPr>
              <a:t>chồng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của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mình</a:t>
            </a:r>
            <a:r>
              <a:rPr lang="en-US" sz="2600" dirty="0">
                <a:solidFill>
                  <a:srgbClr val="002060"/>
                </a:solidFill>
              </a:rPr>
              <a:t>) </a:t>
            </a:r>
            <a:r>
              <a:rPr lang="en-US" sz="2600" dirty="0" err="1">
                <a:solidFill>
                  <a:srgbClr val="002060"/>
                </a:solidFill>
              </a:rPr>
              <a:t>và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những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điều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mà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em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mâu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thuẫn</a:t>
            </a:r>
            <a:r>
              <a:rPr lang="en-US" sz="2600" dirty="0">
                <a:solidFill>
                  <a:srgbClr val="002060"/>
                </a:solidFill>
              </a:rPr>
              <a:t>, </a:t>
            </a:r>
            <a:r>
              <a:rPr lang="en-US" sz="2600" dirty="0" err="1">
                <a:solidFill>
                  <a:srgbClr val="002060"/>
                </a:solidFill>
              </a:rPr>
              <a:t>xung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đột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với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người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Hán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trong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cuộc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sống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Độ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dài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khoảng</a:t>
            </a:r>
            <a:r>
              <a:rPr lang="en-US" sz="2600" dirty="0" smtClean="0">
                <a:solidFill>
                  <a:srgbClr val="002060"/>
                </a:solidFill>
              </a:rPr>
              <a:t> 500 </a:t>
            </a:r>
            <a:r>
              <a:rPr lang="en-US" sz="2600" dirty="0" err="1" smtClean="0">
                <a:solidFill>
                  <a:srgbClr val="002060"/>
                </a:solidFill>
              </a:rPr>
              <a:t>từ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Viết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dưới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dạng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câu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chuyện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 smtClean="0">
                <a:solidFill>
                  <a:srgbClr val="002060"/>
                </a:solidFill>
              </a:rPr>
              <a:t>Cố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gắng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đưa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các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nội</a:t>
            </a:r>
            <a:r>
              <a:rPr lang="en-US" sz="2600" dirty="0" smtClean="0">
                <a:solidFill>
                  <a:srgbClr val="002060"/>
                </a:solidFill>
              </a:rPr>
              <a:t> dung </a:t>
            </a:r>
            <a:r>
              <a:rPr lang="en-US" sz="2600" dirty="0" err="1" smtClean="0">
                <a:solidFill>
                  <a:srgbClr val="002060"/>
                </a:solidFill>
              </a:rPr>
              <a:t>đã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vào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bài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viết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17" y="4259088"/>
            <a:ext cx="3442323" cy="234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69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527" y="1645968"/>
            <a:ext cx="10935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002060"/>
                </a:solidFill>
              </a:rPr>
              <a:t>Người Việt và Người Trung Quốc </a:t>
            </a:r>
            <a:r>
              <a:rPr lang="it-IT" sz="2800" i="1" dirty="0" smtClean="0">
                <a:solidFill>
                  <a:srgbClr val="002060"/>
                </a:solidFill>
              </a:rPr>
              <a:t>có những điểm gì giống và khác nhau? </a:t>
            </a:r>
            <a:endParaRPr lang="en-US" sz="2800" i="1" dirty="0">
              <a:solidFill>
                <a:srgbClr val="002060"/>
              </a:solidFill>
            </a:endParaRPr>
          </a:p>
          <a:p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3076" name="Picture 4" descr="Những văn hóa dùng đũa trong ăn uống của một số quốc gia châu 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7" y="2584718"/>
            <a:ext cx="1864646" cy="15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etnamese.cri.cn/mmsource/images/2012/11/08/0640ee3fcc01446084f8ed80dbdce7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1" y="4849261"/>
            <a:ext cx="2043538" cy="135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ầu cau gây ung thư nhưng vẫn tốt cho răng miệng? -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85" y="3138719"/>
            <a:ext cx="1659091" cy="10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ữ Hán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50" y="47151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hà cổ Trung Quốc nét đặc biệt trong kiến trúc người Trung Hoa xư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19" y="4608327"/>
            <a:ext cx="2452915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Kiến trúc văn hóa nhà ở người Việt: Giá trị cốt lõ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51" y="4887221"/>
            <a:ext cx="2525486" cy="15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87104" y="327546"/>
            <a:ext cx="10806133" cy="963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KHỞI ĐỘNG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10423"/>
          <a:stretch/>
        </p:blipFill>
        <p:spPr>
          <a:xfrm>
            <a:off x="9026237" y="2573447"/>
            <a:ext cx="2667000" cy="1535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100" y="2868854"/>
            <a:ext cx="2117416" cy="1185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15206" r="10127"/>
          <a:stretch/>
        </p:blipFill>
        <p:spPr>
          <a:xfrm>
            <a:off x="4707969" y="2492275"/>
            <a:ext cx="1486119" cy="18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8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9" y="349824"/>
            <a:ext cx="11263389" cy="147897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600" b="1" i="1" u="sng" dirty="0" smtClean="0">
                <a:solidFill>
                  <a:srgbClr val="C00000"/>
                </a:solidFill>
                <a:latin typeface="+mn-lt"/>
              </a:rPr>
              <a:t>Nhiệm vụ: Làm việc cặp đôi</a:t>
            </a:r>
            <a:r>
              <a:rPr lang="it-IT" sz="2600" b="1" i="1" dirty="0" smtClean="0">
                <a:solidFill>
                  <a:srgbClr val="C00000"/>
                </a:solidFill>
                <a:latin typeface="+mn-lt"/>
              </a:rPr>
              <a:t> (thời gian</a:t>
            </a:r>
            <a:r>
              <a:rPr lang="it-IT" sz="2600" i="1" dirty="0" smtClean="0">
                <a:solidFill>
                  <a:srgbClr val="C00000"/>
                </a:solidFill>
                <a:latin typeface="+mn-lt"/>
              </a:rPr>
              <a:t>_____</a:t>
            </a:r>
            <a:r>
              <a:rPr lang="it-IT" sz="2600" b="1" i="1" dirty="0" smtClean="0">
                <a:solidFill>
                  <a:srgbClr val="C00000"/>
                </a:solidFill>
                <a:latin typeface="+mn-lt"/>
              </a:rPr>
              <a:t>phút)</a:t>
            </a:r>
            <a:r>
              <a:rPr lang="it-IT" sz="2600" dirty="0" smtClean="0">
                <a:latin typeface="+mn-lt"/>
              </a:rPr>
              <a:t/>
            </a:r>
            <a:br>
              <a:rPr lang="it-IT" sz="2600" dirty="0" smtClean="0">
                <a:latin typeface="+mn-lt"/>
              </a:rPr>
            </a:br>
            <a:r>
              <a:rPr lang="it-IT" sz="2600" dirty="0" smtClean="0">
                <a:solidFill>
                  <a:srgbClr val="002060"/>
                </a:solidFill>
                <a:latin typeface="+mn-lt"/>
              </a:rPr>
              <a:t>Hãy dựa vào lược đồ của các triều đại phong kiến phương Bắc và trả lời câu hỏi trong phiếu bài tập 1</a:t>
            </a:r>
            <a:endParaRPr lang="en-US" sz="2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7" name="Picture 3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" y="2156511"/>
            <a:ext cx="3255516" cy="21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áº£nh trung quá»c,lá»ch sá»­ trung quá»c,báº£n Äá» trung quá»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0" y="2170159"/>
            <a:ext cx="3353127" cy="22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88" y="1890636"/>
            <a:ext cx="3214254" cy="485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hà Đường - Người Kể S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26" y="4632369"/>
            <a:ext cx="3395621" cy="21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041" y="4646368"/>
            <a:ext cx="2289884" cy="22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65" y="1599868"/>
            <a:ext cx="11194472" cy="303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Nhiệm</a:t>
            </a:r>
            <a:r>
              <a:rPr lang="en-US" sz="2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vụ</a:t>
            </a:r>
            <a:r>
              <a:rPr lang="en-US" sz="2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Làm</a:t>
            </a:r>
            <a:r>
              <a:rPr lang="en-US" sz="2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việc</a:t>
            </a:r>
            <a:r>
              <a:rPr lang="en-US" sz="2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cặp</a:t>
            </a:r>
            <a:r>
              <a:rPr lang="en-US" sz="26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đôi</a:t>
            </a:r>
            <a:endParaRPr lang="en-US" sz="2600" b="1" i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Nếu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chiếm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được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một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vùng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đất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sẽ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thực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hiện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chính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sách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cai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trị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đối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với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vùng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đất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đó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như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thế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nào</a:t>
            </a:r>
            <a:r>
              <a:rPr lang="en-US" sz="2600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?”</a:t>
            </a: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ý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kiến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/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chính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sách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được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viết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vào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một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tấm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thẻ</a:t>
            </a: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Giải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thích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tại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sao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em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lại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làm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như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vậy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cần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phải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viết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ra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giấy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04" y="327546"/>
            <a:ext cx="10806133" cy="963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25" y="4883150"/>
            <a:ext cx="2962275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3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979" y="1679136"/>
            <a:ext cx="10536072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niệm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tới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tệ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buôn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2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tựu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en-US" sz="2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6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104" y="327546"/>
            <a:ext cx="10806133" cy="963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4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17" y="1536455"/>
            <a:ext cx="10861964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(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sz="2600" b="1" i="1" u="sng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rời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cai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6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2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104" y="327546"/>
            <a:ext cx="10612377" cy="963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342147"/>
              </p:ext>
            </p:extLst>
          </p:nvPr>
        </p:nvGraphicFramePr>
        <p:xfrm>
          <a:off x="981951" y="3692002"/>
          <a:ext cx="10173096" cy="269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1032"/>
                <a:gridCol w="3391032"/>
                <a:gridCol w="3391032"/>
              </a:tblGrid>
              <a:tr h="49487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/>
                        <a:t>Chính</a:t>
                      </a:r>
                      <a:r>
                        <a:rPr lang="en-US" sz="2400" b="1" i="1" baseline="0" dirty="0" smtClean="0"/>
                        <a:t> </a:t>
                      </a:r>
                      <a:r>
                        <a:rPr lang="en-US" sz="2400" b="1" i="1" baseline="0" dirty="0" err="1" smtClean="0"/>
                        <a:t>trị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>
                          <a:solidFill>
                            <a:srgbClr val="002060"/>
                          </a:solidFill>
                        </a:rPr>
                        <a:t>Kinh</a:t>
                      </a:r>
                      <a:r>
                        <a:rPr lang="en-US" sz="24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002060"/>
                          </a:solidFill>
                        </a:rPr>
                        <a:t>tế</a:t>
                      </a:r>
                      <a:endParaRPr lang="en-US" sz="24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/>
                        <a:t>Văn</a:t>
                      </a:r>
                      <a:r>
                        <a:rPr lang="en-US" sz="2400" b="1" i="1" baseline="0" dirty="0" smtClean="0"/>
                        <a:t> </a:t>
                      </a:r>
                      <a:r>
                        <a:rPr lang="en-US" sz="2400" b="1" i="1" baseline="0" dirty="0" err="1" smtClean="0"/>
                        <a:t>hóa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2038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38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539023"/>
            <a:ext cx="6995615" cy="5182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400175" algn="l"/>
              </a:tabLst>
            </a:pPr>
            <a:r>
              <a:rPr lang="en-GB" sz="2600" b="1" i="1" u="sng" dirty="0" err="1" smtClean="0">
                <a:solidFill>
                  <a:srgbClr val="C00000"/>
                </a:solidFill>
              </a:rPr>
              <a:t>Về</a:t>
            </a:r>
            <a:r>
              <a:rPr lang="en-GB" sz="2600" b="1" i="1" u="sng" dirty="0" smtClean="0">
                <a:solidFill>
                  <a:srgbClr val="C00000"/>
                </a:solidFill>
              </a:rPr>
              <a:t> </a:t>
            </a:r>
            <a:r>
              <a:rPr lang="en-GB" sz="2600" b="1" i="1" u="sng" dirty="0" err="1" smtClean="0">
                <a:solidFill>
                  <a:srgbClr val="C00000"/>
                </a:solidFill>
              </a:rPr>
              <a:t>chính</a:t>
            </a:r>
            <a:r>
              <a:rPr lang="en-GB" sz="2600" b="1" i="1" u="sng" dirty="0" smtClean="0">
                <a:solidFill>
                  <a:srgbClr val="C00000"/>
                </a:solidFill>
              </a:rPr>
              <a:t> </a:t>
            </a:r>
            <a:r>
              <a:rPr lang="en-GB" sz="2600" b="1" i="1" u="sng" dirty="0" err="1" smtClean="0">
                <a:solidFill>
                  <a:srgbClr val="C00000"/>
                </a:solidFill>
              </a:rPr>
              <a:t>trị</a:t>
            </a:r>
            <a:endParaRPr lang="en-GB" sz="2600" b="1" i="1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tabLst>
                <a:tab pos="1400175" algn="l"/>
              </a:tabLst>
            </a:pPr>
            <a:r>
              <a:rPr lang="en-GB" sz="2600" dirty="0" smtClean="0">
                <a:solidFill>
                  <a:srgbClr val="002060"/>
                </a:solidFill>
              </a:rPr>
              <a:t>Chia </a:t>
            </a:r>
            <a:r>
              <a:rPr lang="en-GB" sz="2600" dirty="0" err="1">
                <a:solidFill>
                  <a:srgbClr val="002060"/>
                </a:solidFill>
              </a:rPr>
              <a:t>Âu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quận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huyện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sát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nhập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vào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lãnh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thổ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của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quốc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gia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phương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Bắc</a:t>
            </a:r>
            <a:endParaRPr lang="en-US" sz="2600" dirty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tabLst>
                <a:tab pos="1400175" algn="l"/>
              </a:tabLst>
            </a:pPr>
            <a:r>
              <a:rPr lang="en-US" sz="2600" dirty="0">
                <a:solidFill>
                  <a:srgbClr val="002060"/>
                </a:solidFill>
              </a:rPr>
              <a:t> </a:t>
            </a:r>
            <a:r>
              <a:rPr lang="en-GB" sz="2600" dirty="0" err="1" smtClean="0">
                <a:solidFill>
                  <a:srgbClr val="002060"/>
                </a:solidFill>
              </a:rPr>
              <a:t>Đưa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Hán</a:t>
            </a:r>
            <a:r>
              <a:rPr lang="en-GB" sz="2600" dirty="0">
                <a:solidFill>
                  <a:srgbClr val="002060"/>
                </a:solidFill>
              </a:rPr>
              <a:t> sang </a:t>
            </a:r>
            <a:r>
              <a:rPr lang="en-GB" sz="2600" dirty="0" err="1">
                <a:solidFill>
                  <a:srgbClr val="002060"/>
                </a:solidFill>
              </a:rPr>
              <a:t>cai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trị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 (</a:t>
            </a:r>
            <a:r>
              <a:rPr lang="en-GB" sz="2600" dirty="0" err="1">
                <a:solidFill>
                  <a:srgbClr val="002060"/>
                </a:solidFill>
              </a:rPr>
              <a:t>sau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khởi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nghĩa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Trưng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họ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đưa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quan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trị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cấp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huyện</a:t>
            </a:r>
            <a:r>
              <a:rPr lang="en-GB" sz="2600" dirty="0">
                <a:solidFill>
                  <a:srgbClr val="002060"/>
                </a:solidFill>
              </a:rPr>
              <a:t>)</a:t>
            </a:r>
            <a:endParaRPr lang="en-US" sz="2600" dirty="0">
              <a:solidFill>
                <a:srgbClr val="002060"/>
              </a:solidFill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dirty="0" err="1" smtClean="0">
                <a:solidFill>
                  <a:srgbClr val="002060"/>
                </a:solidFill>
              </a:rPr>
              <a:t>Xây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luỹ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lớn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như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Luy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Lâu</a:t>
            </a:r>
            <a:r>
              <a:rPr lang="en-GB" sz="2600" dirty="0">
                <a:solidFill>
                  <a:srgbClr val="002060"/>
                </a:solidFill>
              </a:rPr>
              <a:t> (</a:t>
            </a:r>
            <a:r>
              <a:rPr lang="en-GB" sz="2600" dirty="0" err="1">
                <a:solidFill>
                  <a:srgbClr val="002060"/>
                </a:solidFill>
              </a:rPr>
              <a:t>Bắc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Ninh</a:t>
            </a:r>
            <a:r>
              <a:rPr lang="en-GB" sz="2600" dirty="0">
                <a:solidFill>
                  <a:srgbClr val="002060"/>
                </a:solidFill>
              </a:rPr>
              <a:t>), </a:t>
            </a:r>
            <a:r>
              <a:rPr lang="en-GB" sz="2600" dirty="0" err="1">
                <a:solidFill>
                  <a:srgbClr val="002060"/>
                </a:solidFill>
              </a:rPr>
              <a:t>Tống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Bình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Đại</a:t>
            </a:r>
            <a:r>
              <a:rPr lang="en-GB" sz="2600" dirty="0">
                <a:solidFill>
                  <a:srgbClr val="002060"/>
                </a:solidFill>
              </a:rPr>
              <a:t> La (</a:t>
            </a:r>
            <a:r>
              <a:rPr lang="en-GB" sz="2600" dirty="0" err="1">
                <a:solidFill>
                  <a:srgbClr val="002060"/>
                </a:solidFill>
              </a:rPr>
              <a:t>Hà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Nội</a:t>
            </a:r>
            <a:r>
              <a:rPr lang="en-GB" sz="2600" dirty="0">
                <a:solidFill>
                  <a:srgbClr val="002060"/>
                </a:solidFill>
              </a:rPr>
              <a:t>), </a:t>
            </a:r>
            <a:r>
              <a:rPr lang="en-GB" sz="2600" dirty="0" err="1">
                <a:solidFill>
                  <a:srgbClr val="002060"/>
                </a:solidFill>
              </a:rPr>
              <a:t>xây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quân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đội</a:t>
            </a:r>
            <a:r>
              <a:rPr lang="en-GB" sz="2600" dirty="0">
                <a:solidFill>
                  <a:srgbClr val="002060"/>
                </a:solidFill>
              </a:rPr>
              <a:t>. </a:t>
            </a:r>
            <a:endParaRPr lang="en-US" sz="2600" dirty="0">
              <a:solidFill>
                <a:srgbClr val="002060"/>
              </a:solidFill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887104" y="327546"/>
            <a:ext cx="10612377" cy="963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514" y="4105106"/>
            <a:ext cx="3360559" cy="2471274"/>
          </a:xfrm>
          <a:prstGeom prst="rect">
            <a:avLst/>
          </a:prstGeom>
        </p:spPr>
      </p:pic>
      <p:pic>
        <p:nvPicPr>
          <p:cNvPr id="6" name="Picture 3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35" y="1641156"/>
            <a:ext cx="3255516" cy="21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42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7" y="1274966"/>
            <a:ext cx="3606050" cy="32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42" y="1349570"/>
            <a:ext cx="3883618" cy="30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566" y="4677516"/>
            <a:ext cx="472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219325" algn="l"/>
              </a:tabLst>
            </a:pPr>
            <a:r>
              <a:rPr lang="en-US" i="1" dirty="0">
                <a:solidFill>
                  <a:srgbClr val="C00000"/>
                </a:solidFill>
              </a:rPr>
              <a:t>(</a:t>
            </a:r>
            <a:r>
              <a:rPr lang="en-GB" i="1" dirty="0" err="1">
                <a:solidFill>
                  <a:srgbClr val="C00000"/>
                </a:solidFill>
              </a:rPr>
              <a:t>Tổ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chức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chính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quyền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Giao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Châu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thời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thuộc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Hán</a:t>
            </a:r>
            <a:r>
              <a:rPr lang="en-GB" i="1" dirty="0">
                <a:solidFill>
                  <a:srgbClr val="C00000"/>
                </a:solidFill>
              </a:rPr>
              <a:t>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5201" y="4584617"/>
            <a:ext cx="4999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219325" algn="l"/>
              </a:tabLst>
            </a:pP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GB" dirty="0" err="1">
                <a:solidFill>
                  <a:srgbClr val="C00000"/>
                </a:solidFill>
              </a:rPr>
              <a:t>Tổ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chức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chính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quyền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Giao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Châu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thời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thuộc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Đường</a:t>
            </a:r>
            <a:r>
              <a:rPr lang="en-GB" dirty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513" y="197084"/>
            <a:ext cx="10612377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347" y="5460831"/>
            <a:ext cx="112046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200" b="1" i="1" dirty="0">
                <a:solidFill>
                  <a:srgbClr val="002060"/>
                </a:solidFill>
              </a:rPr>
              <a:t>So </a:t>
            </a:r>
            <a:r>
              <a:rPr lang="en-US" sz="2200" b="1" i="1" dirty="0" err="1">
                <a:solidFill>
                  <a:srgbClr val="002060"/>
                </a:solidFill>
              </a:rPr>
              <a:t>sánh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hai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sơ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đồ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và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cho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biết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những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điểm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chung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trong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cách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tổ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chức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chính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quyền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cai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trị</a:t>
            </a:r>
            <a:r>
              <a:rPr lang="en-US" sz="2200" b="1" i="1" dirty="0">
                <a:solidFill>
                  <a:srgbClr val="002060"/>
                </a:solidFill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200" b="1" i="1" dirty="0">
                <a:solidFill>
                  <a:srgbClr val="002060"/>
                </a:solidFill>
              </a:rPr>
              <a:t>Theo </a:t>
            </a:r>
            <a:r>
              <a:rPr lang="en-US" sz="2200" b="1" i="1" dirty="0" err="1">
                <a:solidFill>
                  <a:srgbClr val="002060"/>
                </a:solidFill>
              </a:rPr>
              <a:t>em</a:t>
            </a:r>
            <a:r>
              <a:rPr lang="en-US" sz="2200" b="1" i="1" dirty="0">
                <a:solidFill>
                  <a:srgbClr val="002060"/>
                </a:solidFill>
              </a:rPr>
              <a:t>, </a:t>
            </a:r>
            <a:r>
              <a:rPr lang="en-US" sz="2200" b="1" i="1" dirty="0" err="1">
                <a:solidFill>
                  <a:srgbClr val="002060"/>
                </a:solidFill>
              </a:rPr>
              <a:t>tại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sao</a:t>
            </a:r>
            <a:r>
              <a:rPr lang="en-US" sz="2200" b="1" i="1" dirty="0">
                <a:solidFill>
                  <a:srgbClr val="002060"/>
                </a:solidFill>
              </a:rPr>
              <a:t> ở </a:t>
            </a:r>
            <a:r>
              <a:rPr lang="en-US" sz="2200" b="1" i="1" dirty="0" err="1">
                <a:solidFill>
                  <a:srgbClr val="002060"/>
                </a:solidFill>
              </a:rPr>
              <a:t>cấp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Làng</a:t>
            </a:r>
            <a:r>
              <a:rPr lang="en-US" sz="2200" b="1" i="1" dirty="0">
                <a:solidFill>
                  <a:srgbClr val="002060"/>
                </a:solidFill>
              </a:rPr>
              <a:t>, </a:t>
            </a:r>
            <a:r>
              <a:rPr lang="en-US" sz="2200" b="1" i="1" dirty="0" err="1">
                <a:solidFill>
                  <a:srgbClr val="002060"/>
                </a:solidFill>
              </a:rPr>
              <a:t>xã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người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Hán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không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trực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tiếp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cai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trị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mà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lại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dùng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người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Việt</a:t>
            </a:r>
            <a:r>
              <a:rPr lang="en-US" sz="2200" b="1" i="1" dirty="0">
                <a:solidFill>
                  <a:srgbClr val="002060"/>
                </a:solidFill>
              </a:rPr>
              <a:t>? </a:t>
            </a:r>
            <a:r>
              <a:rPr lang="en-US" sz="2200" b="1" i="1" dirty="0" err="1">
                <a:solidFill>
                  <a:srgbClr val="002060"/>
                </a:solidFill>
              </a:rPr>
              <a:t>Mục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đích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của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chính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sách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này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là</a:t>
            </a:r>
            <a:r>
              <a:rPr lang="en-US" sz="2200" b="1" i="1" dirty="0">
                <a:solidFill>
                  <a:srgbClr val="002060"/>
                </a:solidFill>
              </a:rPr>
              <a:t> </a:t>
            </a:r>
            <a:r>
              <a:rPr lang="en-US" sz="2200" b="1" i="1" dirty="0" err="1">
                <a:solidFill>
                  <a:srgbClr val="002060"/>
                </a:solidFill>
              </a:rPr>
              <a:t>gì</a:t>
            </a:r>
            <a:r>
              <a:rPr lang="en-US" sz="2200" b="1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Cloud 8"/>
          <p:cNvSpPr/>
          <p:nvPr/>
        </p:nvSpPr>
        <p:spPr>
          <a:xfrm>
            <a:off x="4569209" y="2257026"/>
            <a:ext cx="2868821" cy="216704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rgbClr val="002060"/>
                </a:solidFill>
              </a:rPr>
              <a:t>Hãy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vẽ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hai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sơ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đồ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sau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vào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vở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và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trả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lời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câu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hỏi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p 10 cánh đồng muối đẹp nhất Việt Nam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40" y="1438248"/>
            <a:ext cx="3929983" cy="22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Đào cục sắt trong vườn, 31 năm sau mới biết là báu vật ngoài hành tinh -  Báo Người lao độ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7"/>
          <a:stretch/>
        </p:blipFill>
        <p:spPr bwMode="auto">
          <a:xfrm>
            <a:off x="7745540" y="4170217"/>
            <a:ext cx="3936944" cy="23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346" y="1297412"/>
            <a:ext cx="6164240" cy="4693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 smtClean="0">
                <a:solidFill>
                  <a:srgbClr val="002060"/>
                </a:solidFill>
              </a:rPr>
              <a:t>Về</a:t>
            </a:r>
            <a:r>
              <a:rPr lang="en-GB" sz="2600" b="1" i="1" u="sng" dirty="0" smtClean="0">
                <a:solidFill>
                  <a:srgbClr val="002060"/>
                </a:solidFill>
              </a:rPr>
              <a:t> </a:t>
            </a:r>
            <a:r>
              <a:rPr lang="en-GB" sz="2600" b="1" i="1" u="sng" dirty="0" err="1" smtClean="0">
                <a:solidFill>
                  <a:srgbClr val="002060"/>
                </a:solidFill>
              </a:rPr>
              <a:t>kinh</a:t>
            </a:r>
            <a:r>
              <a:rPr lang="en-GB" sz="2600" b="1" i="1" u="sng" dirty="0" smtClean="0">
                <a:solidFill>
                  <a:srgbClr val="002060"/>
                </a:solidFill>
              </a:rPr>
              <a:t> </a:t>
            </a:r>
            <a:r>
              <a:rPr lang="en-GB" sz="2600" b="1" i="1" u="sng" dirty="0" err="1" smtClean="0">
                <a:solidFill>
                  <a:srgbClr val="002060"/>
                </a:solidFill>
              </a:rPr>
              <a:t>tế</a:t>
            </a:r>
            <a:endParaRPr lang="en-GB" sz="2600" b="1" i="1" u="sng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</a:rPr>
              <a:t>Chiếm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ruộng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đất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của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bắt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nộp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tô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thuế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nặng</a:t>
            </a:r>
            <a:r>
              <a:rPr lang="en-GB" sz="2600" dirty="0">
                <a:solidFill>
                  <a:srgbClr val="002060"/>
                </a:solidFill>
              </a:rPr>
              <a:t>, </a:t>
            </a:r>
            <a:r>
              <a:rPr lang="en-GB" sz="2600" dirty="0" err="1">
                <a:solidFill>
                  <a:srgbClr val="002060"/>
                </a:solidFill>
              </a:rPr>
              <a:t>bắt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cống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nạp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sản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vật</a:t>
            </a:r>
            <a:r>
              <a:rPr lang="en-GB" sz="2600" dirty="0">
                <a:solidFill>
                  <a:srgbClr val="002060"/>
                </a:solidFill>
              </a:rPr>
              <a:t>…</a:t>
            </a:r>
            <a:endParaRPr lang="en-US" sz="26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</a:rPr>
              <a:t>Thực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hiện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độc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quyền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về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muối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sắt</a:t>
            </a:r>
            <a:endParaRPr lang="en-US" sz="2600" dirty="0">
              <a:solidFill>
                <a:srgbClr val="002060"/>
              </a:solidFill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600" dirty="0" err="1" smtClean="0">
                <a:solidFill>
                  <a:srgbClr val="002060"/>
                </a:solidFill>
              </a:rPr>
              <a:t>Quy</a:t>
            </a:r>
            <a:r>
              <a:rPr lang="en-GB" sz="2600" dirty="0" smtClean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định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đinh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nam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người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Việt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mỗi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năm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thực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hiện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nghĩa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vụ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lao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dịch</a:t>
            </a:r>
            <a:r>
              <a:rPr lang="en-GB" sz="2600" dirty="0">
                <a:solidFill>
                  <a:srgbClr val="002060"/>
                </a:solidFill>
              </a:rPr>
              <a:t> 20 </a:t>
            </a:r>
            <a:r>
              <a:rPr lang="en-GB" sz="2600" dirty="0" err="1">
                <a:solidFill>
                  <a:srgbClr val="002060"/>
                </a:solidFill>
              </a:rPr>
              <a:t>ngày</a:t>
            </a:r>
            <a:r>
              <a:rPr lang="en-GB" sz="2600" dirty="0">
                <a:solidFill>
                  <a:srgbClr val="002060"/>
                </a:solidFill>
              </a:rPr>
              <a:t> (</a:t>
            </a:r>
            <a:r>
              <a:rPr lang="en-GB" sz="2600" dirty="0" err="1">
                <a:solidFill>
                  <a:srgbClr val="002060"/>
                </a:solidFill>
              </a:rPr>
              <a:t>Thời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thuộc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Đường</a:t>
            </a:r>
            <a:r>
              <a:rPr lang="en-GB" sz="2600" dirty="0">
                <a:solidFill>
                  <a:srgbClr val="002060"/>
                </a:solidFill>
              </a:rPr>
              <a:t>)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2513" y="251676"/>
            <a:ext cx="10612377" cy="799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1. </a:t>
            </a:r>
            <a:r>
              <a:rPr lang="en-US" sz="2800" b="1" dirty="0" err="1" smtClean="0">
                <a:solidFill>
                  <a:srgbClr val="C00000"/>
                </a:solidFill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đại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Bắc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1067</Words>
  <Application>Microsoft Office PowerPoint</Application>
  <PresentationFormat>Widescreen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Nhiệm vụ: Làm việc cặp đôi (thời gian_____phút) Hãy dựa vào lược đồ của các triều đại phong kiến phương Bắc và trả lời câu hỏi trong phiếu bài tập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</cp:lastModifiedBy>
  <cp:revision>198</cp:revision>
  <dcterms:created xsi:type="dcterms:W3CDTF">2021-03-31T01:27:07Z</dcterms:created>
  <dcterms:modified xsi:type="dcterms:W3CDTF">2022-06-25T09:04:11Z</dcterms:modified>
</cp:coreProperties>
</file>